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6" r:id="rId4"/>
    <p:sldId id="277" r:id="rId5"/>
    <p:sldId id="258" r:id="rId6"/>
    <p:sldId id="278" r:id="rId7"/>
    <p:sldId id="281" r:id="rId8"/>
    <p:sldId id="279" r:id="rId9"/>
    <p:sldId id="280" r:id="rId10"/>
    <p:sldId id="265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8" r:id="rId19"/>
    <p:sldId id="299" r:id="rId20"/>
    <p:sldId id="294" r:id="rId21"/>
    <p:sldId id="28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9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22/11/15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sa/3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8531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© Paul Fremantle 2015.  Licensed under the Creative Commons 4.0 BY-SA (Attribution-</a:t>
            </a:r>
            <a:r>
              <a:rPr lang="en-US" sz="1000" dirty="0" err="1" smtClean="0">
                <a:latin typeface="Montserrat"/>
              </a:rPr>
              <a:t>Sharealike</a:t>
            </a:r>
            <a:r>
              <a:rPr lang="en-US" sz="1000" dirty="0" smtClean="0">
                <a:latin typeface="Montserra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See </a:t>
            </a:r>
            <a:r>
              <a:rPr lang="en-US" sz="1000" dirty="0" smtClean="0">
                <a:latin typeface="Montserrat"/>
                <a:hlinkClick r:id="rId14"/>
              </a:rPr>
              <a:t>http://creativecommons.org/licenses/by-sa/4.0/</a:t>
            </a:r>
            <a:r>
              <a:rPr lang="en-US" sz="1000" dirty="0" smtClean="0">
                <a:latin typeface="Montserra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Montserra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adrianco/global-netflix-platfor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zf.fremantle.org/2010/05/cloud-native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Cloud overview and introduction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285205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REST and Cloud based SOA approach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100% Based in the cloud</a:t>
            </a:r>
          </a:p>
          <a:p>
            <a:r>
              <a:rPr lang="en-US" dirty="0" smtClean="0"/>
              <a:t>See excellent presentations from Adrian Cockcroft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http://www.slideshare.net/adrianco/global-netflix-</a:t>
            </a:r>
            <a:r>
              <a:rPr lang="en-US" dirty="0" smtClean="0">
                <a:hlinkClick r:id="rId2"/>
              </a:rPr>
              <a:t>platform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7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Deployed on 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95" t="19202" r="9307" b="23602"/>
          <a:stretch/>
        </p:blipFill>
        <p:spPr>
          <a:xfrm>
            <a:off x="619125" y="1366838"/>
            <a:ext cx="8524875" cy="3810000"/>
          </a:xfrm>
        </p:spPr>
      </p:pic>
    </p:spTree>
    <p:extLst>
      <p:ext uri="{BB962C8B-B14F-4D97-AF65-F5344CB8AC3E}">
        <p14:creationId xmlns:p14="http://schemas.microsoft.com/office/powerpoint/2010/main" val="379302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Boeing Digital 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950" y="6554788"/>
            <a:ext cx="242888" cy="26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A7ED7-98D3-3C45-8C6B-6A71D3302E0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8534400" cy="5676900"/>
          </a:xfrm>
          <a:prstGeom prst="rect">
            <a:avLst/>
          </a:prstGeom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FF9900"/>
                </a:solidFill>
              </a:rPr>
              <a:t>Case Study : Boeing - A PaaS </a:t>
            </a:r>
            <a:r>
              <a:rPr lang="en-US" sz="1800" dirty="0" smtClean="0">
                <a:solidFill>
                  <a:srgbClr val="FF9900"/>
                </a:solidFill>
              </a:rPr>
              <a:t>based Integration and API ecosystem</a:t>
            </a:r>
            <a:endParaRPr lang="en" sz="1800" dirty="0">
              <a:solidFill>
                <a:srgbClr val="FF9900"/>
              </a:solidFill>
            </a:endParaRPr>
          </a:p>
          <a:p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376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>
                <a:solidFill>
                  <a:srgbClr val="FF9900"/>
                </a:solidFill>
              </a:rPr>
              <a:t>Case Study : Multi-tenanted Mobile Orchestration Gateway Platform 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71825" y="1003475"/>
            <a:ext cx="2066100" cy="2334899"/>
          </a:xfrm>
          <a:prstGeom prst="rect">
            <a:avLst/>
          </a:prstGeom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Customer</a:t>
            </a:r>
          </a:p>
          <a:p>
            <a:pPr>
              <a:buNone/>
            </a:pPr>
            <a:r>
              <a:rPr lang="en" sz="1200" dirty="0">
                <a:solidFill>
                  <a:srgbClr val="000000"/>
                </a:solidFill>
              </a:rPr>
              <a:t>One of the largest global networking solutions providers required to build a mobile services orchestration gateway platform, enabling mobile providers to simplify QoS service access to their external business partners.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4294967295"/>
          </p:nvPr>
        </p:nvSpPr>
        <p:spPr>
          <a:xfrm>
            <a:off x="2369250" y="1003475"/>
            <a:ext cx="6598199" cy="2233799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Challenge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Build a mobile services orchestration gateway than can scale upto 40,000 TPS with 99.999% service availability.</a:t>
            </a:r>
          </a:p>
          <a:p>
            <a:pPr lvl="0" rtl="0">
              <a:lnSpc>
                <a:spcPct val="115000"/>
              </a:lnSpc>
              <a:buFontTx/>
              <a:buChar char="-"/>
            </a:pPr>
            <a:r>
              <a:rPr lang="en" sz="1200" dirty="0" smtClean="0">
                <a:solidFill>
                  <a:srgbClr val="000000"/>
                </a:solidFill>
              </a:rPr>
              <a:t>Extensible </a:t>
            </a:r>
            <a:r>
              <a:rPr lang="en" sz="1200" dirty="0">
                <a:solidFill>
                  <a:srgbClr val="000000"/>
                </a:solidFill>
              </a:rPr>
              <a:t>architecture capable of interfacing with multiple protocols such as XMPP, </a:t>
            </a:r>
            <a:r>
              <a:rPr lang="en-US" sz="1200" dirty="0" smtClean="0">
                <a:solidFill>
                  <a:srgbClr val="000000"/>
                </a:solidFill>
              </a:rPr>
              <a:t>Diameter</a:t>
            </a:r>
            <a:r>
              <a:rPr lang="en" sz="1200" dirty="0" smtClean="0">
                <a:solidFill>
                  <a:srgbClr val="000000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whilst maintaining pre-defined SLAs and throughput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Integrating with ASR5000K, Third-party PCRF systems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Multi-tenancy support for API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Multi-geographical deployment with autoscaling and failover compensation.</a:t>
            </a:r>
          </a:p>
          <a:p>
            <a:endParaRPr lang="en" sz="1200" dirty="0">
              <a:solidFill>
                <a:srgbClr val="000000"/>
              </a:solidFill>
            </a:endParaRPr>
          </a:p>
        </p:txBody>
      </p:sp>
      <p:pic>
        <p:nvPicPr>
          <p:cNvPr id="36" name="Shape 36"/>
          <p:cNvPicPr preferRelativeResize="0"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25" y="5311900"/>
            <a:ext cx="1710349" cy="8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4294967295"/>
          </p:nvPr>
        </p:nvSpPr>
        <p:spPr>
          <a:xfrm>
            <a:off x="2369500" y="3331400"/>
            <a:ext cx="6598199" cy="2748000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Solution</a:t>
            </a: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Rebuilt an 18 month project in 4 weeks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</a:t>
            </a:r>
            <a:r>
              <a:rPr lang="en" sz="1200" dirty="0">
                <a:solidFill>
                  <a:srgbClr val="000000"/>
                </a:solidFill>
              </a:rPr>
              <a:t>API Governance powered by multi-tenanted API Manager cluster with enforced security and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Business </a:t>
            </a:r>
            <a:r>
              <a:rPr lang="en" sz="1200" dirty="0">
                <a:solidFill>
                  <a:srgbClr val="000000"/>
                </a:solidFill>
              </a:rPr>
              <a:t>logic through ESB mediators exposed as REST APIs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</a:t>
            </a:r>
            <a:r>
              <a:rPr lang="en-US" sz="1200" dirty="0" err="1" smtClean="0">
                <a:solidFill>
                  <a:srgbClr val="000000"/>
                </a:solidFill>
              </a:rPr>
              <a:t>Stateful</a:t>
            </a:r>
            <a:r>
              <a:rPr lang="en-US" sz="1200" dirty="0" smtClean="0">
                <a:solidFill>
                  <a:srgbClr val="000000"/>
                </a:solidFill>
              </a:rPr>
              <a:t> caching using Cassandra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Analytics and monetization of API usage using BAM integrated with enterprise licensing platform.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Partner Onboarding interfaces and authorization workflows.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Enterprise-grade cloud deployment based on Stratos PaaS foundation with native support for multi-tenancy, resource pooling and elastic scaling.</a:t>
            </a:r>
          </a:p>
        </p:txBody>
      </p:sp>
    </p:spTree>
    <p:extLst>
      <p:ext uri="{BB962C8B-B14F-4D97-AF65-F5344CB8AC3E}">
        <p14:creationId xmlns:p14="http://schemas.microsoft.com/office/powerpoint/2010/main" val="32194702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637" y="792375"/>
            <a:ext cx="8601075" cy="5172075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Case Study : Multi-tenanted Mobile Orchestration Gateway </a:t>
            </a:r>
            <a:r>
              <a:rPr lang="en" sz="1800" dirty="0" smtClean="0">
                <a:solidFill>
                  <a:srgbClr val="FF9900"/>
                </a:solidFill>
              </a:rPr>
              <a:t>Platform</a:t>
            </a:r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235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TV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to scale up to provide instant pay-as-you-go on mobile devices</a:t>
            </a:r>
          </a:p>
          <a:p>
            <a:r>
              <a:rPr lang="en-US" dirty="0" smtClean="0"/>
              <a:t>Support Disaster Recovery (DR)</a:t>
            </a:r>
          </a:p>
          <a:p>
            <a:r>
              <a:rPr lang="en-US" dirty="0" smtClean="0"/>
              <a:t>Elastic Scale e.g. during an important football match</a:t>
            </a:r>
          </a:p>
        </p:txBody>
      </p:sp>
    </p:spTree>
    <p:extLst>
      <p:ext uri="{BB962C8B-B14F-4D97-AF65-F5344CB8AC3E}">
        <p14:creationId xmlns:p14="http://schemas.microsoft.com/office/powerpoint/2010/main" val="2886167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94096" y="2320684"/>
            <a:ext cx="2288547" cy="262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Existing architecture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(no changes)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97043" y="33776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Integration Layer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84343" y="42031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Cloud/NoSQL Multi-Master Database 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4343" y="2602929"/>
            <a:ext cx="3022410" cy="521686"/>
          </a:xfrm>
          <a:prstGeom prst="roundRect">
            <a:avLst>
              <a:gd name="adj" fmla="val 13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RESTful Services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543" y="4123515"/>
            <a:ext cx="10728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Replication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9243" y="2396315"/>
            <a:ext cx="3302000" cy="3048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3857243" y="4463972"/>
            <a:ext cx="927100" cy="2443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4" idx="3"/>
          </p:cNvCxnSpPr>
          <p:nvPr/>
        </p:nvCxnSpPr>
        <p:spPr>
          <a:xfrm flipH="1" flipV="1">
            <a:off x="3882643" y="3634281"/>
            <a:ext cx="914400" cy="4191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57243" y="3298015"/>
            <a:ext cx="10727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9043" y="49490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Cloud Platform</a:t>
            </a:r>
          </a:p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Cloud Datacenter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192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368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44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35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Cloud Computing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for a new IT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9700"/>
            <a:ext cx="3938147" cy="2479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7825"/>
          <a:stretch/>
        </p:blipFill>
        <p:spPr>
          <a:xfrm>
            <a:off x="4775383" y="1378325"/>
            <a:ext cx="4006081" cy="2511237"/>
          </a:xfrm>
          <a:prstGeom prst="rect">
            <a:avLst/>
          </a:prstGeom>
        </p:spPr>
      </p:pic>
      <p:pic>
        <p:nvPicPr>
          <p:cNvPr id="5" name="Picture 4" descr="Screen Shot 2013-02-13 at 12.5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4218578"/>
            <a:ext cx="4108427" cy="1959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383" y="4218578"/>
            <a:ext cx="4183421" cy="169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</a:rPr>
              <a:t>What is Cloud?</a:t>
            </a:r>
            <a:endParaRPr lang="en-US" dirty="0">
              <a:ea typeface="ＭＳ Ｐゴシック" charset="0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0"/>
              </a:rPr>
              <a:t>Depends who </a:t>
            </a:r>
            <a:r>
              <a:rPr lang="en-US" b="1" dirty="0">
                <a:ea typeface="ＭＳ Ｐゴシック" charset="0"/>
              </a:rPr>
              <a:t>you</a:t>
            </a:r>
            <a:r>
              <a:rPr lang="en-US" dirty="0">
                <a:ea typeface="ＭＳ Ｐゴシック" charset="0"/>
              </a:rPr>
              <a:t> are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daughter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iCloud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music in the cloud)</a:t>
            </a:r>
          </a:p>
          <a:p>
            <a:pPr lvl="1"/>
            <a:r>
              <a:rPr lang="en-US" b="1" dirty="0">
                <a:ea typeface="ＭＳ Ｐゴシック" charset="0"/>
              </a:rPr>
              <a:t>My </a:t>
            </a:r>
            <a:r>
              <a:rPr lang="en-US" b="1" dirty="0" smtClean="0">
                <a:ea typeface="ＭＳ Ｐゴシック" charset="0"/>
              </a:rPr>
              <a:t>mum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 err="1">
                <a:ea typeface="ＭＳ Ｐゴシック" charset="0"/>
              </a:rPr>
              <a:t>gmail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email in the cloud)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VP sales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Salesforce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(his </a:t>
            </a:r>
            <a:r>
              <a:rPr lang="en-US" dirty="0">
                <a:ea typeface="ＭＳ Ｐゴシック" charset="0"/>
              </a:rPr>
              <a:t>prospects in the cloud</a:t>
            </a:r>
            <a:r>
              <a:rPr lang="en-US" dirty="0" smtClean="0">
                <a:ea typeface="ＭＳ Ｐゴシック" charset="0"/>
              </a:rPr>
              <a:t>)</a:t>
            </a:r>
            <a:endParaRPr lang="en-US" dirty="0">
              <a:ea typeface="ＭＳ Ｐゴシック" charset="0"/>
            </a:endParaRPr>
          </a:p>
          <a:p>
            <a:pPr lvl="1"/>
            <a:r>
              <a:rPr lang="en-US" b="1" dirty="0" err="1" smtClean="0">
                <a:ea typeface="ＭＳ Ｐゴシック" charset="0"/>
              </a:rPr>
              <a:t>Sysadmin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>
                <a:ea typeface="ＭＳ Ｐゴシック" charset="0"/>
              </a:rPr>
              <a:t>Amazon/Rackspace/</a:t>
            </a:r>
            <a:r>
              <a:rPr lang="en-US" dirty="0" err="1" smtClean="0">
                <a:ea typeface="ＭＳ Ｐゴシック" charset="0"/>
              </a:rPr>
              <a:t>etc</a:t>
            </a:r>
            <a:r>
              <a:rPr lang="en-US" dirty="0" smtClean="0">
                <a:ea typeface="ＭＳ Ｐゴシック" charset="0"/>
              </a:rPr>
              <a:t> (his infrastructure in </a:t>
            </a:r>
            <a:r>
              <a:rPr lang="en-US" dirty="0">
                <a:ea typeface="ＭＳ Ｐゴシック" charset="0"/>
              </a:rPr>
              <a:t>the cloud</a:t>
            </a:r>
            <a:r>
              <a:rPr lang="en-US" dirty="0" smtClean="0">
                <a:ea typeface="ＭＳ Ｐゴシック" charset="0"/>
              </a:rPr>
              <a:t>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*: </a:t>
            </a:r>
            <a:r>
              <a:rPr lang="en-US" dirty="0" smtClean="0">
                <a:ea typeface="ＭＳ Ｐゴシック" charset="0"/>
              </a:rPr>
              <a:t>what </a:t>
            </a:r>
            <a:r>
              <a:rPr lang="en-US" i="1" dirty="0" smtClean="0">
                <a:ea typeface="ＭＳ Ｐゴシック" charset="0"/>
              </a:rPr>
              <a:t>you</a:t>
            </a:r>
            <a:r>
              <a:rPr lang="en-US" dirty="0" smtClean="0">
                <a:ea typeface="ＭＳ Ｐゴシック" charset="0"/>
              </a:rPr>
              <a:t> care about, self-provisioned, managed, metered and paid per use, in the cloud</a:t>
            </a:r>
            <a:endParaRPr lang="en-US" b="1" dirty="0">
              <a:ea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056D2D0-BD9B-0742-9EBE-0907BF9E0654}" type="slidenum">
              <a:rPr lang="en-GB" sz="1200">
                <a:solidFill>
                  <a:srgbClr val="898989"/>
                </a:solidFill>
                <a:latin typeface="Calisto MT"/>
                <a:cs typeface="Arial" charset="0"/>
              </a:rPr>
              <a:pPr eaLnBrk="1" hangingPunct="1"/>
              <a:t>4</a:t>
            </a:fld>
            <a:endParaRPr lang="en-GB" sz="1200" dirty="0">
              <a:solidFill>
                <a:srgbClr val="898989"/>
              </a:solidFill>
              <a:latin typeface="Calisto M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5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Computing Definition</a:t>
            </a:r>
            <a:br>
              <a:rPr lang="en-US" dirty="0" smtClean="0"/>
            </a:br>
            <a:r>
              <a:rPr lang="en-US" dirty="0" smtClean="0"/>
              <a:t>(NIST)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On-demand self-service</a:t>
            </a:r>
          </a:p>
          <a:p>
            <a:pPr lvl="1"/>
            <a:r>
              <a:rPr lang="en-US" dirty="0" smtClean="0"/>
              <a:t>Users can provision resources without human intervention</a:t>
            </a:r>
          </a:p>
          <a:p>
            <a:r>
              <a:rPr lang="en-US" dirty="0" smtClean="0"/>
              <a:t>Broad network access</a:t>
            </a:r>
          </a:p>
          <a:p>
            <a:pPr lvl="1"/>
            <a:r>
              <a:rPr lang="en-US" dirty="0" smtClean="0"/>
              <a:t>Heterogeneous access to resources </a:t>
            </a:r>
          </a:p>
          <a:p>
            <a:r>
              <a:rPr lang="en-US" dirty="0" smtClean="0"/>
              <a:t>Resource pooling </a:t>
            </a:r>
          </a:p>
          <a:p>
            <a:pPr lvl="1"/>
            <a:r>
              <a:rPr lang="en-US" dirty="0" smtClean="0"/>
              <a:t>Multi-tenant shared capabilities</a:t>
            </a:r>
          </a:p>
          <a:p>
            <a:r>
              <a:rPr lang="en-US" dirty="0" smtClean="0"/>
              <a:t>Rapid elasticity</a:t>
            </a:r>
          </a:p>
          <a:p>
            <a:pPr lvl="1"/>
            <a:r>
              <a:rPr lang="en-US" dirty="0" smtClean="0"/>
              <a:t>Services can scale up and down automatically</a:t>
            </a:r>
          </a:p>
          <a:p>
            <a:r>
              <a:rPr lang="en-US" dirty="0" smtClean="0"/>
              <a:t>Measured service</a:t>
            </a:r>
          </a:p>
          <a:p>
            <a:pPr lvl="1"/>
            <a:r>
              <a:rPr lang="en-US" dirty="0" smtClean="0"/>
              <a:t>Resources can be metered and charged for based on real-world measures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</a:rPr>
              <a:t>Cloud </a:t>
            </a:r>
            <a:r>
              <a:rPr lang="en-US" dirty="0" smtClean="0">
                <a:latin typeface="Calibri" charset="0"/>
                <a:ea typeface="ＭＳ Ｐゴシック" charset="0"/>
              </a:rPr>
              <a:t>Native</a:t>
            </a:r>
            <a:r>
              <a:rPr lang="en-US" dirty="0">
                <a:latin typeface="Calibri" charset="0"/>
                <a:ea typeface="ＭＳ Ｐゴシック" charset="0"/>
              </a:rPr>
              <a:t/>
            </a:r>
            <a:br>
              <a:rPr lang="en-US" dirty="0">
                <a:latin typeface="Calibri" charset="0"/>
                <a:ea typeface="ＭＳ Ｐゴシック" charset="0"/>
              </a:rPr>
            </a:br>
            <a:r>
              <a:rPr lang="en-US" sz="2200" dirty="0">
                <a:latin typeface="Calibri" charset="0"/>
                <a:ea typeface="ＭＳ Ｐゴシック" charset="0"/>
                <a:hlinkClick r:id="rId2"/>
              </a:rPr>
              <a:t>http://pzf.fremantle.org/2010/05/cloud-</a:t>
            </a:r>
            <a:r>
              <a:rPr lang="en-US" sz="2200" dirty="0" smtClean="0">
                <a:latin typeface="Calibri" charset="0"/>
                <a:ea typeface="ＭＳ Ｐゴシック" charset="0"/>
                <a:hlinkClick r:id="rId2"/>
              </a:rPr>
              <a:t>native.html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 </a:t>
            </a:r>
            <a:endParaRPr lang="en-US" sz="22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b="1" dirty="0"/>
              <a:t>Distributed/Dynamically Wired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(works properly in the cloud)</a:t>
            </a:r>
          </a:p>
          <a:p>
            <a:pPr lvl="2">
              <a:defRPr/>
            </a:pPr>
            <a:r>
              <a:rPr lang="en-US" sz="1400" dirty="0"/>
              <a:t>Supports deploying in a dynamically sized cluster</a:t>
            </a:r>
          </a:p>
          <a:p>
            <a:pPr lvl="2">
              <a:defRPr/>
            </a:pPr>
            <a:r>
              <a:rPr lang="en-US" sz="1400" dirty="0"/>
              <a:t>Finds services across applications even when they move</a:t>
            </a:r>
          </a:p>
          <a:p>
            <a:pPr>
              <a:defRPr/>
            </a:pPr>
            <a:r>
              <a:rPr lang="en-US" sz="1800" b="1" dirty="0"/>
              <a:t>Elastic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(Uses the cloud efficiently)</a:t>
            </a:r>
          </a:p>
          <a:p>
            <a:pPr lvl="2">
              <a:defRPr/>
            </a:pPr>
            <a:r>
              <a:rPr lang="en-US" sz="1400" dirty="0"/>
              <a:t>Scales up and down as needed</a:t>
            </a:r>
          </a:p>
          <a:p>
            <a:pPr lvl="2">
              <a:defRPr/>
            </a:pPr>
            <a:r>
              <a:rPr lang="en-US" sz="1400" dirty="0"/>
              <a:t>Works with the underlying </a:t>
            </a:r>
            <a:r>
              <a:rPr lang="en-US" sz="1400" dirty="0" err="1"/>
              <a:t>IaaS</a:t>
            </a:r>
            <a:endParaRPr lang="en-US" sz="1400" dirty="0"/>
          </a:p>
          <a:p>
            <a:pPr>
              <a:defRPr/>
            </a:pPr>
            <a:r>
              <a:rPr lang="en-US" sz="1800" b="1" dirty="0"/>
              <a:t>Multi-tenant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(Only costs when you use it)</a:t>
            </a:r>
          </a:p>
          <a:p>
            <a:pPr lvl="2">
              <a:defRPr/>
            </a:pPr>
            <a:r>
              <a:rPr lang="en-US" sz="1400" dirty="0"/>
              <a:t>Virtual isolated instances with near zero incremental cost </a:t>
            </a:r>
          </a:p>
          <a:p>
            <a:pPr lvl="2">
              <a:defRPr/>
            </a:pPr>
            <a:r>
              <a:rPr lang="en-US" sz="1400" dirty="0"/>
              <a:t>Implies you have a proper identity model</a:t>
            </a:r>
          </a:p>
          <a:p>
            <a:pPr>
              <a:defRPr/>
            </a:pPr>
            <a:r>
              <a:rPr lang="en-US" sz="1800" b="1" dirty="0"/>
              <a:t>Self-service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(in the hands of users)</a:t>
            </a:r>
          </a:p>
          <a:p>
            <a:pPr lvl="2">
              <a:defRPr/>
            </a:pPr>
            <a:r>
              <a:rPr lang="en-US" sz="1400" dirty="0"/>
              <a:t>De-centralized creation and management of tenants</a:t>
            </a:r>
          </a:p>
          <a:p>
            <a:pPr lvl="2">
              <a:defRPr/>
            </a:pPr>
            <a:r>
              <a:rPr lang="en-US" sz="1400" dirty="0"/>
              <a:t>Automated Governance across tenants</a:t>
            </a:r>
          </a:p>
          <a:p>
            <a:pPr>
              <a:defRPr/>
            </a:pPr>
            <a:r>
              <a:rPr lang="en-US" sz="1800" b="1" dirty="0"/>
              <a:t>Granularly Billed and Metered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(pay for just what you use)</a:t>
            </a:r>
          </a:p>
          <a:p>
            <a:pPr lvl="2">
              <a:defRPr/>
            </a:pPr>
            <a:r>
              <a:rPr lang="en-US" sz="1400" dirty="0"/>
              <a:t>Allocate costs to exactly who uses them</a:t>
            </a:r>
          </a:p>
          <a:p>
            <a:pPr>
              <a:defRPr/>
            </a:pPr>
            <a:r>
              <a:rPr lang="en-US" sz="1800" b="1" dirty="0"/>
              <a:t>Incrementally Deployed and Tested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(seamless live upgrades)</a:t>
            </a:r>
          </a:p>
          <a:p>
            <a:pPr lvl="2">
              <a:defRPr/>
            </a:pPr>
            <a:r>
              <a:rPr lang="en-US" sz="1400" dirty="0"/>
              <a:t>Supports continuous update, side-by-side operation, in-place testing and incremental production</a:t>
            </a:r>
          </a:p>
        </p:txBody>
      </p:sp>
    </p:spTree>
    <p:extLst>
      <p:ext uri="{BB962C8B-B14F-4D97-AF65-F5344CB8AC3E}">
        <p14:creationId xmlns:p14="http://schemas.microsoft.com/office/powerpoint/2010/main" val="4737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Virtual Machines on Mainframes</a:t>
            </a:r>
          </a:p>
          <a:p>
            <a:pPr lvl="1"/>
            <a:r>
              <a:rPr lang="en-US" dirty="0" smtClean="0"/>
              <a:t>VM/370 – 1972</a:t>
            </a:r>
          </a:p>
          <a:p>
            <a:r>
              <a:rPr lang="en-US" dirty="0"/>
              <a:t>Grid Computing</a:t>
            </a:r>
          </a:p>
          <a:p>
            <a:pPr lvl="2"/>
            <a:r>
              <a:rPr lang="en-US" dirty="0"/>
              <a:t>Grid computing is the collection of computer resources from multiple locations to reach a common goal. </a:t>
            </a:r>
          </a:p>
          <a:p>
            <a:r>
              <a:rPr lang="en-US" dirty="0" smtClean="0"/>
              <a:t>Software-as-a-Service</a:t>
            </a:r>
          </a:p>
          <a:p>
            <a:pPr lvl="1"/>
            <a:r>
              <a:rPr lang="en-US" dirty="0" err="1" smtClean="0"/>
              <a:t>Salesforce.com</a:t>
            </a:r>
            <a:r>
              <a:rPr lang="en-US" dirty="0" smtClean="0"/>
              <a:t> 1999</a:t>
            </a:r>
          </a:p>
          <a:p>
            <a:r>
              <a:rPr lang="en-US" dirty="0" smtClean="0"/>
              <a:t>Amazon AWS</a:t>
            </a:r>
          </a:p>
          <a:p>
            <a:pPr lvl="1"/>
            <a:r>
              <a:rPr lang="en-US" dirty="0" smtClean="0"/>
              <a:t>2002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08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33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5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Cloud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32102" y="5708309"/>
            <a:ext cx="74305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32102" y="1635117"/>
            <a:ext cx="0" cy="407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32102" y="1635117"/>
            <a:ext cx="7430527" cy="40731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2102" y="5027268"/>
            <a:ext cx="250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Cluster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805" y="4362110"/>
            <a:ext cx="216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Grid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55850" y="3714892"/>
            <a:ext cx="1855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Virtualization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99259" y="3088407"/>
            <a:ext cx="2824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Software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42668" y="2461922"/>
            <a:ext cx="343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Infrastructure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0427" y="1402180"/>
            <a:ext cx="1736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Containers /</a:t>
            </a:r>
            <a:b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</a:br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 Platforms 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6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</TotalTime>
  <Words>691</Words>
  <Application>Microsoft Macintosh PowerPoint</Application>
  <PresentationFormat>On-screen Show (4:3)</PresentationFormat>
  <Paragraphs>137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Cloud Computing and Big Data  Cloud overview and introduction </vt:lpstr>
      <vt:lpstr>Contents</vt:lpstr>
      <vt:lpstr>Drivers for a new IT model</vt:lpstr>
      <vt:lpstr>What is Cloud?</vt:lpstr>
      <vt:lpstr>Cloud Computing Definition (NIST)</vt:lpstr>
      <vt:lpstr>Cloud Native http://pzf.fremantle.org/2010/05/cloud-native.html </vt:lpstr>
      <vt:lpstr>Origins of Cloud Computing</vt:lpstr>
      <vt:lpstr>PowerPoint Presentation</vt:lpstr>
      <vt:lpstr>Evolution of Cloud</vt:lpstr>
      <vt:lpstr>Case studies</vt:lpstr>
      <vt:lpstr>PowerPoint Presentation</vt:lpstr>
      <vt:lpstr>Netflix</vt:lpstr>
      <vt:lpstr>Netflix Deployed on AWS</vt:lpstr>
      <vt:lpstr>Boeing Digital Airline</vt:lpstr>
      <vt:lpstr>Case Study : Boeing - A PaaS based Integration and API ecosystem </vt:lpstr>
      <vt:lpstr>Case Study : Multi-tenanted Mobile Orchestration Gateway Platform </vt:lpstr>
      <vt:lpstr>Case Study : Multi-tenanted Mobile Orchestration Gateway Platform</vt:lpstr>
      <vt:lpstr>Pay TV company</vt:lpstr>
      <vt:lpstr>Architecture</vt:lpstr>
      <vt:lpstr>PowerPoint Presentation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326</cp:revision>
  <dcterms:created xsi:type="dcterms:W3CDTF">2012-03-07T10:41:54Z</dcterms:created>
  <dcterms:modified xsi:type="dcterms:W3CDTF">2015-11-22T16:41:34Z</dcterms:modified>
</cp:coreProperties>
</file>